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314" r:id="rId2"/>
    <p:sldId id="302" r:id="rId3"/>
    <p:sldId id="306" r:id="rId4"/>
    <p:sldId id="307" r:id="rId5"/>
    <p:sldId id="310" r:id="rId6"/>
    <p:sldId id="298" r:id="rId7"/>
    <p:sldId id="334" r:id="rId8"/>
    <p:sldId id="263" r:id="rId9"/>
    <p:sldId id="315" r:id="rId10"/>
    <p:sldId id="333" r:id="rId11"/>
    <p:sldId id="317" r:id="rId12"/>
    <p:sldId id="335" r:id="rId13"/>
    <p:sldId id="316" r:id="rId14"/>
    <p:sldId id="332" r:id="rId15"/>
    <p:sldId id="318" r:id="rId16"/>
    <p:sldId id="267" r:id="rId17"/>
    <p:sldId id="272" r:id="rId18"/>
    <p:sldId id="273" r:id="rId19"/>
    <p:sldId id="275" r:id="rId20"/>
    <p:sldId id="277" r:id="rId21"/>
    <p:sldId id="279" r:id="rId22"/>
    <p:sldId id="280" r:id="rId23"/>
    <p:sldId id="281" r:id="rId24"/>
    <p:sldId id="326" r:id="rId25"/>
    <p:sldId id="325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E42B4-144B-4D6B-B783-5B8E2AD6E936}" type="datetimeFigureOut">
              <a:rPr lang="en-CA" smtClean="0"/>
              <a:pPr/>
              <a:t>15/11/2015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1590B-5F21-4B66-9C49-F3001458483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31247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C044F-F362-483A-918B-44400F105E8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C044F-F362-483A-918B-44400F105E8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C044F-F362-483A-918B-44400F105E8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C044F-F362-483A-918B-44400F105E8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C044F-F362-483A-918B-44400F105E8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EA9314-573C-4E74-9603-1DCF9BFB3B2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EA9314-573C-4E74-9603-1DCF9BFB3B2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6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C044F-F362-483A-918B-44400F105E8F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15/11/2015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1007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15/11/2015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4877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15/11/2015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8442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15/11/2015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4525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15/11/2015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8467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15/11/2015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28121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15/11/2015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4500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15/11/2015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7278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15/11/2015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4237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15/11/2015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2766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15/11/2015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2963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6457D-338F-4332-BD0E-FCA93558C6F6}" type="datetimeFigureOut">
              <a:rPr lang="en-CA" smtClean="0"/>
              <a:pPr/>
              <a:t>15/11/2015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9387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133600"/>
            <a:ext cx="7772400" cy="1470025"/>
          </a:xfrm>
        </p:spPr>
        <p:txBody>
          <a:bodyPr>
            <a:normAutofit/>
          </a:bodyPr>
          <a:lstStyle/>
          <a:p>
            <a:r>
              <a:rPr lang="en-CA" b="1" dirty="0" smtClean="0">
                <a:solidFill>
                  <a:srgbClr val="C00000"/>
                </a:solidFill>
              </a:rPr>
              <a:t>Treatment of Erectile Dysfunction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43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altLang="ar-SA" sz="2800" dirty="0"/>
              <a:t>Theses drugs work by selectively inhibiting PDE5 (the enzyme that breaks down cGMP). </a:t>
            </a:r>
          </a:p>
          <a:p>
            <a:pPr algn="just" rtl="0"/>
            <a:r>
              <a:rPr lang="en-US" altLang="ar-SA" sz="2800" dirty="0"/>
              <a:t>This prevents the hydrolysis of cGMP, allowing cGMP to accumulate and prolong the vasodilation effect, resulting in a stronger and longer erection. </a:t>
            </a:r>
          </a:p>
          <a:p>
            <a:pPr algn="just" rtl="0"/>
            <a:r>
              <a:rPr lang="en-US" altLang="ar-SA" sz="2800" dirty="0"/>
              <a:t>All 3 drugs work regardless of the cause of ED, but all require sexual stimulation for activation.</a:t>
            </a:r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64507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ar-SA" sz="2800" b="1" dirty="0">
                <a:solidFill>
                  <a:srgbClr val="C00000"/>
                </a:solidFill>
              </a:rPr>
              <a:t>The figure below shows the mechanism of action of Viagra, and the other PDE5 inhibitors, on the nitric oxide cycle.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ar-SA" altLang="ar-SA"/>
          </a:p>
        </p:txBody>
      </p:sp>
      <p:pic>
        <p:nvPicPr>
          <p:cNvPr id="49156" name="Picture 4" descr="viagra_ere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842493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74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 rtl="0">
              <a:lnSpc>
                <a:spcPct val="80000"/>
              </a:lnSpc>
              <a:buNone/>
            </a:pPr>
            <a:r>
              <a:rPr lang="en-US" altLang="zh-CN" sz="2800" b="1" u="sng" dirty="0"/>
              <a:t>Adverse effects</a:t>
            </a:r>
          </a:p>
          <a:p>
            <a:pPr algn="l" rtl="0"/>
            <a:r>
              <a:rPr lang="en-US" altLang="zh-CN" sz="2800" dirty="0" smtClean="0"/>
              <a:t>Headache, flushing</a:t>
            </a:r>
          </a:p>
          <a:p>
            <a:pPr algn="l" rtl="0"/>
            <a:r>
              <a:rPr lang="en-US" altLang="zh-CN" sz="2800" dirty="0" smtClean="0"/>
              <a:t>Dyspepsia</a:t>
            </a:r>
          </a:p>
          <a:p>
            <a:pPr algn="l" rtl="0"/>
            <a:r>
              <a:rPr lang="en-US" altLang="zh-CN" sz="2800" dirty="0" smtClean="0"/>
              <a:t>Nasal congestion and </a:t>
            </a:r>
          </a:p>
          <a:p>
            <a:pPr algn="l" rtl="0"/>
            <a:r>
              <a:rPr lang="en-US" altLang="zh-CN" sz="2800" dirty="0" smtClean="0"/>
              <a:t>Impaired vision</a:t>
            </a:r>
          </a:p>
          <a:p>
            <a:pPr algn="l" rtl="0"/>
            <a:r>
              <a:rPr lang="en-US" altLang="zh-CN" sz="2800" dirty="0" smtClean="0"/>
              <a:t>Priapism</a:t>
            </a:r>
          </a:p>
          <a:p>
            <a:pPr algn="l" rtl="0"/>
            <a:r>
              <a:rPr lang="en-US" altLang="zh-CN" sz="2800" dirty="0" smtClean="0"/>
              <a:t>Severe hypotension</a:t>
            </a:r>
          </a:p>
          <a:p>
            <a:pPr algn="l" rtl="0"/>
            <a:r>
              <a:rPr lang="en-US" altLang="zh-CN" sz="2800" dirty="0" smtClean="0"/>
              <a:t>Increased intraocular pressure</a:t>
            </a:r>
          </a:p>
          <a:p>
            <a:pPr algn="l" rtl="0"/>
            <a:r>
              <a:rPr lang="en-US" altLang="zh-CN" sz="2800" dirty="0" smtClean="0"/>
              <a:t>Sudden hearing loss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988116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8382000" cy="4724400"/>
          </a:xfrm>
        </p:spPr>
        <p:txBody>
          <a:bodyPr>
            <a:normAutofit/>
          </a:bodyPr>
          <a:lstStyle/>
          <a:p>
            <a:pPr marL="0" indent="0" algn="just" rtl="0">
              <a:lnSpc>
                <a:spcPct val="90000"/>
              </a:lnSpc>
              <a:buNone/>
            </a:pPr>
            <a:r>
              <a:rPr lang="en-US" altLang="ar-SA" sz="2800" b="1" dirty="0" smtClean="0"/>
              <a:t> Contraindications</a:t>
            </a:r>
            <a:r>
              <a:rPr lang="en-US" altLang="ar-SA" sz="2800" dirty="0" smtClean="0"/>
              <a:t>:</a:t>
            </a:r>
          </a:p>
          <a:p>
            <a:pPr algn="just" rtl="0">
              <a:lnSpc>
                <a:spcPct val="90000"/>
              </a:lnSpc>
            </a:pPr>
            <a:r>
              <a:rPr lang="en-US" altLang="ar-SA" sz="2800" dirty="0" smtClean="0"/>
              <a:t>Hypotension and ischemic heart disease</a:t>
            </a:r>
          </a:p>
          <a:p>
            <a:pPr algn="just" rtl="0">
              <a:lnSpc>
                <a:spcPct val="90000"/>
              </a:lnSpc>
            </a:pPr>
            <a:r>
              <a:rPr lang="en-US" altLang="ar-SA" sz="2800" dirty="0" smtClean="0"/>
              <a:t>Since </a:t>
            </a:r>
            <a:r>
              <a:rPr lang="en-US" altLang="ar-SA" sz="2800" dirty="0" smtClean="0"/>
              <a:t>PDE5 inhibitors may cause transiently hypotension, organic nitrates should not be taken for at least 48 hours after taking the last dose. </a:t>
            </a:r>
          </a:p>
          <a:p>
            <a:pPr algn="just" rtl="0">
              <a:lnSpc>
                <a:spcPct val="90000"/>
              </a:lnSpc>
            </a:pPr>
            <a:r>
              <a:rPr lang="en-US" altLang="ar-SA" sz="2800" dirty="0" smtClean="0"/>
              <a:t>Using organic nitrates within this timeframe may increase the risk of life-threatening hypotension.</a:t>
            </a:r>
            <a:endParaRPr lang="en-US" altLang="ar-SA" sz="2800" dirty="0"/>
          </a:p>
        </p:txBody>
      </p:sp>
    </p:spTree>
    <p:extLst>
      <p:ext uri="{BB962C8B-B14F-4D97-AF65-F5344CB8AC3E}">
        <p14:creationId xmlns:p14="http://schemas.microsoft.com/office/powerpoint/2010/main" val="5958450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74638"/>
            <a:ext cx="7924800" cy="1143000"/>
          </a:xfrm>
        </p:spPr>
        <p:txBody>
          <a:bodyPr>
            <a:normAutofit/>
          </a:bodyPr>
          <a:lstStyle/>
          <a:p>
            <a:r>
              <a:rPr lang="en-US" altLang="ar-SA" b="1" dirty="0">
                <a:solidFill>
                  <a:srgbClr val="C00000"/>
                </a:solidFill>
              </a:rPr>
              <a:t>Viagra </a:t>
            </a:r>
            <a:r>
              <a:rPr lang="en-US" altLang="ar-SA" b="1" dirty="0" smtClean="0">
                <a:solidFill>
                  <a:srgbClr val="C00000"/>
                </a:solidFill>
              </a:rPr>
              <a:t>for </a:t>
            </a:r>
            <a:r>
              <a:rPr lang="en-US" altLang="ar-SA" b="1" dirty="0">
                <a:solidFill>
                  <a:srgbClr val="C00000"/>
                </a:solidFill>
              </a:rPr>
              <a:t>women…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05000"/>
            <a:ext cx="8305800" cy="4495800"/>
          </a:xfrm>
        </p:spPr>
        <p:txBody>
          <a:bodyPr>
            <a:noAutofit/>
          </a:bodyPr>
          <a:lstStyle/>
          <a:p>
            <a:pPr algn="just" rtl="0">
              <a:lnSpc>
                <a:spcPct val="80000"/>
              </a:lnSpc>
            </a:pPr>
            <a:r>
              <a:rPr lang="en-US" altLang="ar-SA" sz="2800" dirty="0"/>
              <a:t>Due to Viagra’s PDE5 inhibition it may improve vaginal engorgement and lubrication. </a:t>
            </a:r>
            <a:endParaRPr lang="en-US" altLang="ar-SA" sz="2800" dirty="0" smtClean="0"/>
          </a:p>
          <a:p>
            <a:pPr algn="just" rtl="0">
              <a:lnSpc>
                <a:spcPct val="80000"/>
              </a:lnSpc>
            </a:pPr>
            <a:r>
              <a:rPr lang="en-US" altLang="ar-SA" sz="2800" dirty="0" smtClean="0"/>
              <a:t>Viagra </a:t>
            </a:r>
            <a:r>
              <a:rPr lang="en-US" altLang="ar-SA" sz="2800" dirty="0"/>
              <a:t>for women is </a:t>
            </a:r>
            <a:r>
              <a:rPr lang="en-US" altLang="ar-SA" sz="2800" dirty="0" smtClean="0"/>
              <a:t>was </a:t>
            </a:r>
            <a:r>
              <a:rPr lang="en-US" altLang="ar-SA" sz="2800" dirty="0"/>
              <a:t>created in 2003. </a:t>
            </a:r>
          </a:p>
          <a:p>
            <a:pPr lvl="1" algn="just" rtl="0">
              <a:lnSpc>
                <a:spcPct val="80000"/>
              </a:lnSpc>
            </a:pPr>
            <a:r>
              <a:rPr lang="en-US" altLang="ar-SA" dirty="0"/>
              <a:t>84 percent success rate of decreasing symptoms of female sexual dysfunction, but It doesn’t have FDA approval yet.</a:t>
            </a:r>
          </a:p>
          <a:p>
            <a:pPr algn="just" rtl="0">
              <a:lnSpc>
                <a:spcPct val="80000"/>
              </a:lnSpc>
            </a:pPr>
            <a:r>
              <a:rPr lang="en-US" altLang="ar-SA" sz="2800" dirty="0" err="1"/>
              <a:t>Befar</a:t>
            </a:r>
            <a:r>
              <a:rPr lang="en-US" altLang="ar-SA" sz="2800" dirty="0"/>
              <a:t>, the topical </a:t>
            </a:r>
            <a:r>
              <a:rPr lang="en-US" altLang="ar-SA" sz="2800" dirty="0" err="1"/>
              <a:t>alprostadil</a:t>
            </a:r>
            <a:r>
              <a:rPr lang="en-US" altLang="ar-SA" sz="2800" dirty="0"/>
              <a:t> cream, may be used to treat Female Sexual Arousal Disorder.  It would cause clitoral stimulation by vasodilatation.</a:t>
            </a:r>
          </a:p>
          <a:p>
            <a:pPr algn="just" rtl="0">
              <a:lnSpc>
                <a:spcPct val="80000"/>
              </a:lnSpc>
              <a:buFontTx/>
              <a:buNone/>
            </a:pPr>
            <a:endParaRPr lang="en-US" altLang="ar-SA" sz="2800" dirty="0"/>
          </a:p>
        </p:txBody>
      </p:sp>
    </p:spTree>
    <p:extLst>
      <p:ext uri="{BB962C8B-B14F-4D97-AF65-F5344CB8AC3E}">
        <p14:creationId xmlns:p14="http://schemas.microsoft.com/office/powerpoint/2010/main" val="115138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462088"/>
          </a:xfrm>
        </p:spPr>
        <p:txBody>
          <a:bodyPr/>
          <a:lstStyle/>
          <a:p>
            <a:pPr algn="ctr" rtl="0"/>
            <a:r>
              <a:rPr lang="en-US" altLang="ar-SA" sz="4000" b="1" dirty="0" smtClean="0">
                <a:solidFill>
                  <a:srgbClr val="C00000"/>
                </a:solidFill>
              </a:rPr>
              <a:t>2. Centrally </a:t>
            </a:r>
            <a:r>
              <a:rPr lang="en-US" altLang="ar-SA" sz="4000" b="1" dirty="0">
                <a:solidFill>
                  <a:srgbClr val="C00000"/>
                </a:solidFill>
              </a:rPr>
              <a:t>Acting Oral </a:t>
            </a:r>
            <a:r>
              <a:rPr lang="en-US" altLang="ar-SA" sz="4000" b="1" dirty="0" smtClean="0">
                <a:solidFill>
                  <a:srgbClr val="C00000"/>
                </a:solidFill>
              </a:rPr>
              <a:t>Drugs</a:t>
            </a:r>
            <a:endParaRPr lang="en-US" altLang="ar-SA" sz="3200" b="1" dirty="0">
              <a:solidFill>
                <a:srgbClr val="C00000"/>
              </a:solidFill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98637"/>
            <a:ext cx="8305800" cy="4525963"/>
          </a:xfrm>
        </p:spPr>
        <p:txBody>
          <a:bodyPr/>
          <a:lstStyle/>
          <a:p>
            <a:pPr algn="just" rtl="0">
              <a:lnSpc>
                <a:spcPct val="90000"/>
              </a:lnSpc>
            </a:pPr>
            <a:r>
              <a:rPr lang="en-US" altLang="ar-SA" sz="2800" dirty="0" err="1"/>
              <a:t>Apomorphine</a:t>
            </a:r>
            <a:r>
              <a:rPr lang="en-US" altLang="ar-SA" sz="2800" dirty="0"/>
              <a:t> is a centrally acting drug that improves erectile dysfunction by enhancing the central natural erectile signals that normally occur in the brain during sexual stimulation.  </a:t>
            </a:r>
          </a:p>
          <a:p>
            <a:pPr algn="just" rtl="0">
              <a:lnSpc>
                <a:spcPct val="90000"/>
              </a:lnSpc>
            </a:pPr>
            <a:r>
              <a:rPr lang="en-US" altLang="ar-SA" sz="2800" dirty="0"/>
              <a:t>It is a non-selective dopamine receptor agonist and acts mainly on dopamine D2-like receptors in the brain. </a:t>
            </a:r>
          </a:p>
        </p:txBody>
      </p:sp>
    </p:spTree>
    <p:extLst>
      <p:ext uri="{BB962C8B-B14F-4D97-AF65-F5344CB8AC3E}">
        <p14:creationId xmlns:p14="http://schemas.microsoft.com/office/powerpoint/2010/main" val="118532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rtl="0" fontAlgn="auto">
              <a:spcAft>
                <a:spcPts val="0"/>
              </a:spcAft>
              <a:defRPr/>
            </a:pPr>
            <a:r>
              <a:rPr lang="en-CA" b="1" dirty="0" smtClean="0">
                <a:solidFill>
                  <a:srgbClr val="C00000"/>
                </a:solidFill>
              </a:rPr>
              <a:t>3. </a:t>
            </a:r>
            <a:r>
              <a:rPr lang="en-CA" b="1" dirty="0" err="1" smtClean="0">
                <a:solidFill>
                  <a:srgbClr val="C00000"/>
                </a:solidFill>
              </a:rPr>
              <a:t>Intraurethral</a:t>
            </a:r>
            <a:r>
              <a:rPr lang="en-CA" b="1" dirty="0" smtClean="0">
                <a:solidFill>
                  <a:srgbClr val="C00000"/>
                </a:solidFill>
              </a:rPr>
              <a:t> Suppository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5410200"/>
          </a:xfrm>
        </p:spPr>
        <p:txBody>
          <a:bodyPr>
            <a:normAutofit lnSpcReduction="10000"/>
          </a:bodyPr>
          <a:lstStyle/>
          <a:p>
            <a:pPr marL="342900" lvl="1" indent="-342900" algn="l" rtl="0">
              <a:buFont typeface="Arial" panose="020B0604020202020204" pitchFamily="34" charset="0"/>
              <a:buChar char="•"/>
            </a:pPr>
            <a:r>
              <a:rPr lang="en-CA" b="1" dirty="0" err="1" smtClean="0"/>
              <a:t>Alprostadil</a:t>
            </a:r>
            <a:r>
              <a:rPr lang="en-CA" b="1" dirty="0" smtClean="0"/>
              <a:t> </a:t>
            </a:r>
            <a:r>
              <a:rPr lang="en-CA" dirty="0" smtClean="0">
                <a:solidFill>
                  <a:schemeClr val="accent1"/>
                </a:solidFill>
              </a:rPr>
              <a:t>  </a:t>
            </a:r>
          </a:p>
          <a:p>
            <a:pPr lvl="1" algn="l" rtl="0"/>
            <a:r>
              <a:rPr lang="en-US" dirty="0" smtClean="0"/>
              <a:t>Prostaglandin E</a:t>
            </a:r>
            <a:r>
              <a:rPr lang="en-US" baseline="-25000" dirty="0" smtClean="0"/>
              <a:t>1 </a:t>
            </a:r>
            <a:r>
              <a:rPr lang="en-US" dirty="0" smtClean="0"/>
              <a:t>analogue which is a vasodilator</a:t>
            </a:r>
            <a:endParaRPr lang="en-CA" dirty="0" smtClean="0"/>
          </a:p>
          <a:p>
            <a:pPr lvl="1" algn="l" rtl="0"/>
            <a:r>
              <a:rPr lang="en-CA" dirty="0" smtClean="0"/>
              <a:t>A choice for people:</a:t>
            </a:r>
          </a:p>
          <a:p>
            <a:pPr lvl="2" algn="l" rtl="0"/>
            <a:r>
              <a:rPr lang="en-CA" sz="2800" dirty="0" smtClean="0"/>
              <a:t>Who do not respond to oral pills</a:t>
            </a:r>
          </a:p>
          <a:p>
            <a:pPr lvl="2" algn="l" rtl="0"/>
            <a:r>
              <a:rPr lang="en-CA" sz="2800" dirty="0" smtClean="0"/>
              <a:t>Are afraid of injections</a:t>
            </a:r>
          </a:p>
          <a:p>
            <a:pPr lvl="1" algn="l" rtl="0"/>
            <a:r>
              <a:rPr lang="en-CA" dirty="0" smtClean="0"/>
              <a:t>Suppository (about the size of a grain of rice) which is placed about 1 cm inside the urethra using a special applicator</a:t>
            </a:r>
          </a:p>
          <a:p>
            <a:pPr algn="just" rtl="0">
              <a:buNone/>
            </a:pPr>
            <a:r>
              <a:rPr lang="en-CA" sz="2800" b="1" u="sng" dirty="0"/>
              <a:t>Advantages</a:t>
            </a:r>
          </a:p>
          <a:p>
            <a:pPr algn="just" rtl="0"/>
            <a:r>
              <a:rPr lang="en-CA" sz="2800" dirty="0"/>
              <a:t>Gives an erection similar to penile injection therapy</a:t>
            </a:r>
          </a:p>
          <a:p>
            <a:pPr marL="342900" lvl="1" indent="-342900" algn="just" rtl="0">
              <a:buFont typeface="Arial" panose="020B0604020202020204" pitchFamily="34" charset="0"/>
              <a:buChar char="•"/>
            </a:pPr>
            <a:r>
              <a:rPr lang="en-CA" dirty="0"/>
              <a:t>The head of the penis swell with </a:t>
            </a:r>
            <a:r>
              <a:rPr lang="en-CA" dirty="0" err="1"/>
              <a:t>Alprostadil</a:t>
            </a:r>
            <a:r>
              <a:rPr lang="en-CA" dirty="0"/>
              <a:t>  suppositories </a:t>
            </a:r>
          </a:p>
          <a:p>
            <a:pPr lvl="1" algn="l" rtl="0"/>
            <a:endParaRPr lang="en-CA" dirty="0" smtClean="0"/>
          </a:p>
          <a:p>
            <a:pPr lvl="2" algn="l" rtl="0"/>
            <a:endParaRPr lang="en-CA" sz="2800" dirty="0" smtClean="0"/>
          </a:p>
        </p:txBody>
      </p:sp>
    </p:spTree>
    <p:extLst>
      <p:ext uri="{BB962C8B-B14F-4D97-AF65-F5344CB8AC3E}">
        <p14:creationId xmlns:p14="http://schemas.microsoft.com/office/powerpoint/2010/main" val="288337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1643063"/>
            <a:ext cx="921385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MUSE® Injector</a:t>
            </a:r>
          </a:p>
        </p:txBody>
      </p:sp>
      <p:sp>
        <p:nvSpPr>
          <p:cNvPr id="43011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0153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223838"/>
            <a:ext cx="7011987" cy="641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455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rtl="0"/>
            <a:r>
              <a:rPr lang="en-CA" b="1" dirty="0" smtClean="0">
                <a:solidFill>
                  <a:srgbClr val="C00000"/>
                </a:solidFill>
              </a:rPr>
              <a:t>4. </a:t>
            </a:r>
            <a:r>
              <a:rPr lang="en-CA" b="1" dirty="0" err="1" smtClean="0">
                <a:solidFill>
                  <a:srgbClr val="C00000"/>
                </a:solidFill>
              </a:rPr>
              <a:t>Intraurethal</a:t>
            </a:r>
            <a:r>
              <a:rPr lang="en-CA" b="1" dirty="0" smtClean="0">
                <a:solidFill>
                  <a:srgbClr val="C00000"/>
                </a:solidFill>
              </a:rPr>
              <a:t> Gels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915400" cy="4525963"/>
          </a:xfrm>
        </p:spPr>
        <p:txBody>
          <a:bodyPr>
            <a:noAutofit/>
          </a:bodyPr>
          <a:lstStyle/>
          <a:p>
            <a:pPr algn="l" rtl="0"/>
            <a:r>
              <a:rPr lang="en-CA" sz="2800" dirty="0" smtClean="0"/>
              <a:t>Gives </a:t>
            </a:r>
            <a:r>
              <a:rPr lang="en-CA" sz="2800" dirty="0"/>
              <a:t>an erection similar to penile injection therapy</a:t>
            </a:r>
          </a:p>
          <a:p>
            <a:pPr algn="l" rtl="0"/>
            <a:r>
              <a:rPr lang="en-CA" sz="2800" dirty="0" smtClean="0"/>
              <a:t>Possibly stronger than using MUSE® </a:t>
            </a:r>
            <a:endParaRPr lang="en-CA" sz="2800" dirty="0"/>
          </a:p>
          <a:p>
            <a:pPr algn="l" rtl="0"/>
            <a:r>
              <a:rPr lang="en-CA" sz="2800" dirty="0" smtClean="0"/>
              <a:t>Must be kept in the fridge and has a 30 day expiry date</a:t>
            </a:r>
          </a:p>
          <a:p>
            <a:pPr algn="l" rtl="0"/>
            <a:r>
              <a:rPr lang="en-CA" sz="2800" dirty="0" smtClean="0"/>
              <a:t>Directions of use: </a:t>
            </a:r>
          </a:p>
          <a:p>
            <a:pPr lvl="1" algn="l" rtl="0"/>
            <a:r>
              <a:rPr lang="en-CA" dirty="0" smtClean="0"/>
              <a:t>Dispense in 0.2ml single use syringes</a:t>
            </a:r>
          </a:p>
          <a:p>
            <a:pPr lvl="1" algn="l" rtl="0"/>
            <a:r>
              <a:rPr lang="en-CA" dirty="0" smtClean="0"/>
              <a:t>Administer </a:t>
            </a:r>
            <a:r>
              <a:rPr lang="en-CA" dirty="0" err="1" smtClean="0"/>
              <a:t>intraurethrally</a:t>
            </a:r>
            <a:r>
              <a:rPr lang="en-CA" dirty="0" smtClean="0"/>
              <a:t> 10 – 15 minutes prior to sexual intercourse</a:t>
            </a:r>
          </a:p>
          <a:p>
            <a:pPr lvl="1" algn="l" rtl="0"/>
            <a:r>
              <a:rPr lang="en-CA" dirty="0" smtClean="0"/>
              <a:t>Hold penis upright for 30 seconds to allow medication to absorb</a:t>
            </a:r>
          </a:p>
          <a:p>
            <a:pPr lvl="1" algn="l" rtl="0"/>
            <a:r>
              <a:rPr lang="en-CA" dirty="0" smtClean="0"/>
              <a:t>Rub any excess cream over the forehead of the penis</a:t>
            </a:r>
          </a:p>
          <a:p>
            <a:pPr algn="l" rtl="0"/>
            <a:endParaRPr lang="en-CA" sz="2800" dirty="0" smtClean="0"/>
          </a:p>
          <a:p>
            <a:pPr marL="137160" indent="0">
              <a:buNone/>
            </a:pPr>
            <a:endParaRPr lang="en-CA" sz="2800" dirty="0" smtClean="0"/>
          </a:p>
        </p:txBody>
      </p:sp>
    </p:spTree>
    <p:extLst>
      <p:ext uri="{BB962C8B-B14F-4D97-AF65-F5344CB8AC3E}">
        <p14:creationId xmlns:p14="http://schemas.microsoft.com/office/powerpoint/2010/main" val="180116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CA" b="1" dirty="0">
                <a:solidFill>
                  <a:srgbClr val="C00000"/>
                </a:solidFill>
              </a:rPr>
              <a:t> Erectile </a:t>
            </a:r>
            <a:r>
              <a:rPr lang="en-CA" b="1" dirty="0" smtClean="0">
                <a:solidFill>
                  <a:srgbClr val="C00000"/>
                </a:solidFill>
              </a:rPr>
              <a:t>Dysfunction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953000"/>
          </a:xfrm>
        </p:spPr>
        <p:txBody>
          <a:bodyPr>
            <a:noAutofit/>
          </a:bodyPr>
          <a:lstStyle/>
          <a:p>
            <a:pPr algn="just" rtl="0"/>
            <a:r>
              <a:rPr lang="en-CA" sz="2800" dirty="0" smtClean="0"/>
              <a:t>The persistent or recurrent inability to obtain or maintain an erection sufficient for sexual activity</a:t>
            </a:r>
          </a:p>
          <a:p>
            <a:pPr algn="just" rtl="0"/>
            <a:r>
              <a:rPr lang="en-CA" sz="2800" dirty="0" smtClean="0"/>
              <a:t>ED </a:t>
            </a:r>
            <a:r>
              <a:rPr lang="en-CA" sz="2800" dirty="0"/>
              <a:t>can have a major impact on the quality of life and self-esteem of men who suffer from it</a:t>
            </a:r>
          </a:p>
          <a:p>
            <a:pPr algn="just" rtl="0"/>
            <a:r>
              <a:rPr lang="en-CA" sz="2800" dirty="0"/>
              <a:t>Men often draw a link between their masculinity and their ability  to have an erection</a:t>
            </a:r>
          </a:p>
          <a:p>
            <a:pPr algn="just" rtl="0"/>
            <a:r>
              <a:rPr lang="en-CA" sz="2800" dirty="0" smtClean="0"/>
              <a:t>This </a:t>
            </a:r>
            <a:r>
              <a:rPr lang="en-CA" sz="2800" dirty="0"/>
              <a:t>can lead also to affected relationships with partners</a:t>
            </a:r>
            <a:endParaRPr lang="en-US" sz="2800" dirty="0"/>
          </a:p>
          <a:p>
            <a:pPr algn="just" rtl="0"/>
            <a:endParaRPr lang="en-CA" sz="2800" dirty="0" smtClean="0"/>
          </a:p>
        </p:txBody>
      </p:sp>
    </p:spTree>
    <p:extLst>
      <p:ext uri="{BB962C8B-B14F-4D97-AF65-F5344CB8AC3E}">
        <p14:creationId xmlns:p14="http://schemas.microsoft.com/office/powerpoint/2010/main" val="165217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rgbClr val="C00000"/>
                </a:solidFill>
              </a:rPr>
              <a:t>5. Penile Injections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4525963"/>
          </a:xfrm>
        </p:spPr>
        <p:txBody>
          <a:bodyPr>
            <a:normAutofit/>
          </a:bodyPr>
          <a:lstStyle/>
          <a:p>
            <a:pPr algn="l" rtl="0"/>
            <a:r>
              <a:rPr lang="en-CA" sz="2800" dirty="0" err="1" smtClean="0"/>
              <a:t>Intracavernosal</a:t>
            </a:r>
            <a:r>
              <a:rPr lang="en-CA" sz="2800" dirty="0" smtClean="0"/>
              <a:t> injection therapy</a:t>
            </a:r>
          </a:p>
          <a:p>
            <a:pPr lvl="1" algn="l" rtl="0"/>
            <a:r>
              <a:rPr lang="en-CA" dirty="0" smtClean="0"/>
              <a:t>Very safe &amp; highly effective</a:t>
            </a:r>
          </a:p>
          <a:p>
            <a:pPr algn="l" rtl="0"/>
            <a:r>
              <a:rPr lang="en-CA" sz="2800" dirty="0" smtClean="0"/>
              <a:t>Around since 1983. </a:t>
            </a:r>
          </a:p>
          <a:p>
            <a:pPr lvl="1" algn="l" rtl="0"/>
            <a:r>
              <a:rPr lang="en-CA" dirty="0" smtClean="0"/>
              <a:t>In 1982, a French surgeon injected a vasodilator into the pelvic artery &amp; the patient obtained an erection</a:t>
            </a:r>
          </a:p>
          <a:p>
            <a:pPr lvl="1" algn="l" rtl="0"/>
            <a:r>
              <a:rPr lang="en-CA" dirty="0" smtClean="0"/>
              <a:t>Shortly after, a British physician injected a drug directly into the penis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575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 </a:t>
            </a:r>
            <a:r>
              <a:rPr lang="en-CA" dirty="0" err="1" smtClean="0"/>
              <a:t>Alprostadil</a:t>
            </a:r>
            <a:r>
              <a:rPr lang="en-CA" dirty="0" smtClean="0"/>
              <a:t> (</a:t>
            </a:r>
            <a:r>
              <a:rPr lang="en-CA" dirty="0" err="1" smtClean="0"/>
              <a:t>Caverject</a:t>
            </a:r>
            <a:r>
              <a:rPr lang="en-CA" dirty="0" smtClean="0"/>
              <a:t>)</a:t>
            </a:r>
            <a:endParaRPr lang="en-US" dirty="0"/>
          </a:p>
        </p:txBody>
      </p:sp>
      <p:pic>
        <p:nvPicPr>
          <p:cNvPr id="4" name="Content Placeholder 3" descr="caverject-syringe-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4163" y="1615280"/>
            <a:ext cx="8844485" cy="4861720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1"/>
            <a:ext cx="8229600" cy="533399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ar-S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349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7975" y="0"/>
            <a:ext cx="8836025" cy="6858000"/>
          </a:xfrm>
        </p:spPr>
      </p:pic>
    </p:spTree>
    <p:extLst>
      <p:ext uri="{BB962C8B-B14F-4D97-AF65-F5344CB8AC3E}">
        <p14:creationId xmlns:p14="http://schemas.microsoft.com/office/powerpoint/2010/main" val="411174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7200"/>
            <a:ext cx="8991600" cy="5924128"/>
          </a:xfrm>
        </p:spPr>
        <p:txBody>
          <a:bodyPr>
            <a:noAutofit/>
          </a:bodyPr>
          <a:lstStyle/>
          <a:p>
            <a:pPr marL="514350" indent="-514350" algn="l" rtl="0">
              <a:buFont typeface="+mj-lt"/>
              <a:buAutoNum type="alphaUcPeriod"/>
            </a:pPr>
            <a:r>
              <a:rPr lang="en-CA" sz="2800" b="1" dirty="0" err="1" smtClean="0">
                <a:solidFill>
                  <a:schemeClr val="tx2"/>
                </a:solidFill>
              </a:rPr>
              <a:t>Alprostadil</a:t>
            </a:r>
            <a:endParaRPr lang="en-CA" sz="2800" b="1" dirty="0" smtClean="0">
              <a:solidFill>
                <a:schemeClr val="tx2"/>
              </a:solidFill>
            </a:endParaRPr>
          </a:p>
          <a:p>
            <a:pPr lvl="1" algn="l" rtl="0"/>
            <a:r>
              <a:rPr lang="en-CA" dirty="0" smtClean="0"/>
              <a:t>Prostaglandin E -1</a:t>
            </a:r>
            <a:r>
              <a:rPr lang="en-CA" dirty="0" smtClean="0">
                <a:sym typeface="Wingdings" pitchFamily="2" charset="2"/>
              </a:rPr>
              <a:t> </a:t>
            </a:r>
            <a:r>
              <a:rPr lang="en-CA" dirty="0" smtClean="0">
                <a:sym typeface="Symbol"/>
              </a:rPr>
              <a:t> </a:t>
            </a:r>
            <a:r>
              <a:rPr lang="en-CA" dirty="0" err="1" smtClean="0">
                <a:sym typeface="Symbol"/>
              </a:rPr>
              <a:t>cAMP</a:t>
            </a:r>
            <a:endParaRPr lang="en-CA" dirty="0"/>
          </a:p>
          <a:p>
            <a:pPr lvl="1" algn="l" rtl="0"/>
            <a:r>
              <a:rPr lang="en-CA" dirty="0" smtClean="0"/>
              <a:t>Vasodilator &amp; muscle relaxant of corpus </a:t>
            </a:r>
            <a:r>
              <a:rPr lang="en-CA" dirty="0" err="1" smtClean="0"/>
              <a:t>cavernosum</a:t>
            </a:r>
            <a:r>
              <a:rPr lang="en-CA" dirty="0" smtClean="0"/>
              <a:t> &amp; trabecular smooth muscle</a:t>
            </a:r>
          </a:p>
          <a:p>
            <a:pPr lvl="1" algn="l" rtl="0"/>
            <a:r>
              <a:rPr lang="en-CA" dirty="0" smtClean="0"/>
              <a:t>Prefilled syringe</a:t>
            </a:r>
          </a:p>
          <a:p>
            <a:pPr lvl="1" algn="l" rtl="0"/>
            <a:r>
              <a:rPr lang="en-CA" dirty="0" smtClean="0"/>
              <a:t>Works in 60%  men with ED</a:t>
            </a:r>
          </a:p>
          <a:p>
            <a:pPr lvl="2" algn="l" rtl="0"/>
            <a:r>
              <a:rPr lang="en-CA" sz="2800" dirty="0" smtClean="0"/>
              <a:t>Will work better with milder erection problems</a:t>
            </a:r>
          </a:p>
          <a:p>
            <a:pPr lvl="2" algn="l" rtl="0"/>
            <a:r>
              <a:rPr lang="en-CA" sz="2800" dirty="0" smtClean="0"/>
              <a:t>Can cause an aching or burning penile pain in some men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CA" sz="2800" b="1" dirty="0" err="1" smtClean="0">
                <a:solidFill>
                  <a:schemeClr val="tx2"/>
                </a:solidFill>
              </a:rPr>
              <a:t>Papaverine</a:t>
            </a:r>
            <a:endParaRPr lang="en-CA" sz="2800" b="1" dirty="0">
              <a:solidFill>
                <a:schemeClr val="tx2"/>
              </a:solidFill>
            </a:endParaRPr>
          </a:p>
          <a:p>
            <a:pPr lvl="1" algn="l" rtl="0"/>
            <a:r>
              <a:rPr lang="en-CA" dirty="0" smtClean="0">
                <a:sym typeface="Wingdings" pitchFamily="2" charset="2"/>
              </a:rPr>
              <a:t>Inhibits </a:t>
            </a:r>
            <a:r>
              <a:rPr lang="en-CA" dirty="0" err="1" smtClean="0">
                <a:sym typeface="Wingdings" pitchFamily="2" charset="2"/>
              </a:rPr>
              <a:t>phosphodiesterase</a:t>
            </a:r>
            <a:r>
              <a:rPr lang="en-CA" dirty="0" smtClean="0">
                <a:sym typeface="Wingdings" pitchFamily="2" charset="2"/>
              </a:rPr>
              <a:t> in smooth muscle cells, which </a:t>
            </a:r>
            <a:r>
              <a:rPr lang="en-CA" dirty="0" smtClean="0">
                <a:sym typeface="Symbol"/>
              </a:rPr>
              <a:t> </a:t>
            </a:r>
            <a:r>
              <a:rPr lang="en-CA" dirty="0" err="1" smtClean="0">
                <a:sym typeface="Symbol"/>
              </a:rPr>
              <a:t>cAMP</a:t>
            </a:r>
            <a:r>
              <a:rPr lang="en-CA" dirty="0" smtClean="0">
                <a:sym typeface="Symbol"/>
              </a:rPr>
              <a:t> &amp; </a:t>
            </a:r>
            <a:r>
              <a:rPr lang="en-CA" dirty="0" err="1" smtClean="0">
                <a:sym typeface="Symbol"/>
              </a:rPr>
              <a:t>cGMP</a:t>
            </a:r>
            <a:r>
              <a:rPr lang="en-CA" dirty="0" smtClean="0">
                <a:sym typeface="Symbol"/>
              </a:rPr>
              <a:t> </a:t>
            </a:r>
            <a:r>
              <a:rPr lang="en-CA" dirty="0" smtClean="0">
                <a:sym typeface="Wingdings" pitchFamily="2" charset="2"/>
              </a:rPr>
              <a:t> relaxation of vascular smooth muscles</a:t>
            </a:r>
            <a:endParaRPr lang="en-CA" dirty="0" smtClean="0"/>
          </a:p>
          <a:p>
            <a:pPr algn="l" rtl="0">
              <a:buNone/>
            </a:pPr>
            <a:endParaRPr lang="en-CA" sz="2800" dirty="0" smtClean="0"/>
          </a:p>
          <a:p>
            <a:pPr algn="l" rtl="0"/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299672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763000" cy="5364163"/>
          </a:xfrm>
        </p:spPr>
        <p:txBody>
          <a:bodyPr>
            <a:noAutofit/>
          </a:bodyPr>
          <a:lstStyle/>
          <a:p>
            <a:pPr marL="514350" indent="-514350" algn="l" rtl="0">
              <a:buFont typeface="+mj-lt"/>
              <a:buAutoNum type="alphaUcPeriod" startAt="3"/>
            </a:pPr>
            <a:r>
              <a:rPr lang="en-CA" sz="2800" b="1" dirty="0" err="1" smtClean="0">
                <a:solidFill>
                  <a:schemeClr val="tx2"/>
                </a:solidFill>
              </a:rPr>
              <a:t>Phentolamine</a:t>
            </a:r>
            <a:r>
              <a:rPr lang="en-CA" sz="2800" b="1" dirty="0" smtClean="0">
                <a:solidFill>
                  <a:schemeClr val="tx2"/>
                </a:solidFill>
              </a:rPr>
              <a:t> </a:t>
            </a:r>
          </a:p>
          <a:p>
            <a:pPr lvl="1" algn="l" rtl="0"/>
            <a:r>
              <a:rPr lang="en-CA" dirty="0" smtClean="0">
                <a:sym typeface="Wingdings" pitchFamily="2" charset="2"/>
              </a:rPr>
              <a:t>Blocks </a:t>
            </a:r>
            <a:r>
              <a:rPr lang="en-CA" dirty="0" smtClean="0">
                <a:sym typeface="Symbol"/>
              </a:rPr>
              <a:t>-adrenergic receptors in penile blood vessels </a:t>
            </a:r>
            <a:r>
              <a:rPr lang="en-CA" dirty="0" smtClean="0">
                <a:sym typeface="Wingdings" pitchFamily="2" charset="2"/>
              </a:rPr>
              <a:t> relaxation of </a:t>
            </a:r>
            <a:r>
              <a:rPr lang="en-CA" dirty="0" err="1" smtClean="0">
                <a:sym typeface="Wingdings" pitchFamily="2" charset="2"/>
              </a:rPr>
              <a:t>trabecular</a:t>
            </a:r>
            <a:r>
              <a:rPr lang="en-CA" dirty="0" smtClean="0">
                <a:sym typeface="Wingdings" pitchFamily="2" charset="2"/>
              </a:rPr>
              <a:t> cavernous smooth muscles &amp; dilatation of the penile arteries</a:t>
            </a:r>
          </a:p>
          <a:p>
            <a:pPr lvl="1" algn="l" rtl="0"/>
            <a:r>
              <a:rPr lang="en-CA" dirty="0" smtClean="0">
                <a:sym typeface="Wingdings" pitchFamily="2" charset="2"/>
              </a:rPr>
              <a:t>Weak erectile-promoting effect when used alone.</a:t>
            </a:r>
          </a:p>
          <a:p>
            <a:pPr lvl="1" algn="l" rtl="0"/>
            <a:r>
              <a:rPr lang="en-CA" dirty="0" smtClean="0">
                <a:sym typeface="Wingdings" pitchFamily="2" charset="2"/>
              </a:rPr>
              <a:t>Potentiates the effect of </a:t>
            </a:r>
            <a:r>
              <a:rPr lang="en-CA" dirty="0" err="1" smtClean="0">
                <a:sym typeface="Wingdings" pitchFamily="2" charset="2"/>
              </a:rPr>
              <a:t>papaverine</a:t>
            </a:r>
            <a:r>
              <a:rPr lang="en-CA" dirty="0" smtClean="0">
                <a:sym typeface="Wingdings" pitchFamily="2" charset="2"/>
              </a:rPr>
              <a:t> or PGE-1</a:t>
            </a:r>
            <a:endParaRPr lang="en-CA" dirty="0" smtClean="0"/>
          </a:p>
          <a:p>
            <a:pPr marL="514350" indent="-514350" algn="l" rtl="0">
              <a:buFont typeface="+mj-lt"/>
              <a:buAutoNum type="alphaUcPeriod" startAt="5"/>
            </a:pPr>
            <a:r>
              <a:rPr lang="en-CA" sz="2800" b="1" dirty="0" smtClean="0">
                <a:solidFill>
                  <a:schemeClr val="tx2"/>
                </a:solidFill>
              </a:rPr>
              <a:t>Chlorpromazine</a:t>
            </a:r>
          </a:p>
          <a:p>
            <a:pPr lvl="1" algn="l" rtl="0"/>
            <a:r>
              <a:rPr lang="en-CA" dirty="0" smtClean="0">
                <a:sym typeface="Symbol"/>
              </a:rPr>
              <a:t> blocker activity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8229600" cy="3528432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en-US" sz="6000" b="1" dirty="0" smtClean="0">
                <a:solidFill>
                  <a:srgbClr val="C00000"/>
                </a:solidFill>
              </a:rPr>
              <a:t>GOOD LUCK </a:t>
            </a:r>
            <a:endParaRPr lang="ar-SA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346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rgbClr val="C00000"/>
                </a:solidFill>
              </a:rPr>
              <a:t>Erectile Dysfunction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373563"/>
          </a:xfrm>
        </p:spPr>
        <p:txBody>
          <a:bodyPr>
            <a:normAutofit/>
          </a:bodyPr>
          <a:lstStyle/>
          <a:p>
            <a:pPr algn="l" rtl="0"/>
            <a:r>
              <a:rPr lang="en-CA" sz="2800" u="sng" dirty="0"/>
              <a:t>&gt;</a:t>
            </a:r>
            <a:r>
              <a:rPr lang="en-CA" sz="2800" dirty="0"/>
              <a:t> 50% of men aged 40 – 70 will have fairly marked erectile problems</a:t>
            </a:r>
          </a:p>
          <a:p>
            <a:pPr algn="l" rtl="0"/>
            <a:r>
              <a:rPr lang="en-CA" sz="2800" dirty="0" smtClean="0"/>
              <a:t>Most often is due to an organic origin </a:t>
            </a:r>
            <a:r>
              <a:rPr lang="en-CA" sz="2800" dirty="0" smtClean="0">
                <a:sym typeface="Wingdings" pitchFamily="2" charset="2"/>
              </a:rPr>
              <a:t>(up to 80%)</a:t>
            </a:r>
          </a:p>
          <a:p>
            <a:pPr algn="l" rtl="0"/>
            <a:r>
              <a:rPr lang="en-CA" sz="2800" dirty="0" smtClean="0">
                <a:sym typeface="Wingdings" pitchFamily="2" charset="2"/>
              </a:rPr>
              <a:t>Can also have psychogenic causes</a:t>
            </a:r>
          </a:p>
          <a:p>
            <a:pPr algn="l" rtl="0"/>
            <a:r>
              <a:rPr lang="en-CA" sz="2800" dirty="0" smtClean="0">
                <a:sym typeface="Wingdings" pitchFamily="2" charset="2"/>
              </a:rPr>
              <a:t>In several cases, it is both organic/psychogenic in origin  mixed-type ED</a:t>
            </a:r>
          </a:p>
        </p:txBody>
      </p:sp>
    </p:spTree>
    <p:extLst>
      <p:ext uri="{BB962C8B-B14F-4D97-AF65-F5344CB8AC3E}">
        <p14:creationId xmlns:p14="http://schemas.microsoft.com/office/powerpoint/2010/main" val="254286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CA" b="1" dirty="0" smtClean="0">
                <a:solidFill>
                  <a:srgbClr val="C00000"/>
                </a:solidFill>
              </a:rPr>
              <a:t>1. Main Organic Causes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915400" cy="5486400"/>
          </a:xfrm>
        </p:spPr>
        <p:txBody>
          <a:bodyPr>
            <a:normAutofit lnSpcReduction="1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CA" sz="2800" b="1" dirty="0" smtClean="0">
                <a:solidFill>
                  <a:schemeClr val="tx2"/>
                </a:solidFill>
              </a:rPr>
              <a:t>Vascular</a:t>
            </a:r>
          </a:p>
          <a:p>
            <a:pPr lvl="1" algn="l" rtl="0"/>
            <a:r>
              <a:rPr lang="en-CA" dirty="0" smtClean="0"/>
              <a:t>Roughly 40% of cases of ED in men over 50</a:t>
            </a:r>
          </a:p>
          <a:p>
            <a:pPr lvl="1" algn="l" rtl="0"/>
            <a:r>
              <a:rPr lang="en-CA" dirty="0" smtClean="0"/>
              <a:t>Vascular problems  can impede arterial blood flow into the penis, Examples: diabetes, cardiovascular disease (hypertension ,dyslipidemia)</a:t>
            </a:r>
          </a:p>
          <a:p>
            <a:pPr marL="514350" indent="-514350" algn="l" rtl="0">
              <a:buFont typeface="+mj-lt"/>
              <a:buAutoNum type="arabicPeriod" startAt="2"/>
            </a:pPr>
            <a:r>
              <a:rPr lang="en-CA" sz="2800" b="1" dirty="0">
                <a:solidFill>
                  <a:schemeClr val="tx2"/>
                </a:solidFill>
              </a:rPr>
              <a:t>Neurological conditions</a:t>
            </a:r>
          </a:p>
          <a:p>
            <a:pPr lvl="1" algn="l" rtl="0"/>
            <a:r>
              <a:rPr lang="en-CA" dirty="0"/>
              <a:t>Can lead to interruption in nerve impulse </a:t>
            </a:r>
          </a:p>
          <a:p>
            <a:pPr lvl="1" algn="l" rtl="0"/>
            <a:r>
              <a:rPr lang="en-CA" dirty="0"/>
              <a:t>Examples: diabetic or alcoholic neuropathy</a:t>
            </a:r>
          </a:p>
          <a:p>
            <a:pPr marL="514350" indent="-514350" algn="l" rtl="0">
              <a:buFont typeface="+mj-lt"/>
              <a:buAutoNum type="arabicPeriod" startAt="3"/>
            </a:pPr>
            <a:r>
              <a:rPr lang="en-CA" sz="2800" b="1" dirty="0">
                <a:solidFill>
                  <a:schemeClr val="tx2"/>
                </a:solidFill>
              </a:rPr>
              <a:t>Hormone disorders</a:t>
            </a:r>
          </a:p>
          <a:p>
            <a:pPr lvl="1" algn="l" rtl="0"/>
            <a:r>
              <a:rPr lang="en-CA" dirty="0"/>
              <a:t>ED </a:t>
            </a:r>
            <a:r>
              <a:rPr lang="en-CA" dirty="0" smtClean="0"/>
              <a:t>can be due to low testosterone </a:t>
            </a:r>
            <a:r>
              <a:rPr lang="en-CA" dirty="0"/>
              <a:t>(hypogonadism), </a:t>
            </a:r>
            <a:r>
              <a:rPr lang="en-CA" dirty="0" err="1"/>
              <a:t>hyperprolactinemia</a:t>
            </a:r>
            <a:r>
              <a:rPr lang="en-CA" dirty="0"/>
              <a:t>, hypothyroidism, adrenal insufficiency or glucocorticoid excess.</a:t>
            </a:r>
          </a:p>
          <a:p>
            <a:pPr lvl="1" algn="l" rtl="0"/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42438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rgbClr val="C00000"/>
                </a:solidFill>
              </a:rPr>
              <a:t>2. Psychogenic Origin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algn="just" rtl="0"/>
            <a:r>
              <a:rPr lang="en-CA" sz="2800" dirty="0" smtClean="0"/>
              <a:t>Can be cause by:</a:t>
            </a:r>
          </a:p>
          <a:p>
            <a:pPr lvl="1" algn="just" rtl="0"/>
            <a:r>
              <a:rPr lang="en-CA" dirty="0" smtClean="0"/>
              <a:t>Anxiety</a:t>
            </a:r>
          </a:p>
          <a:p>
            <a:pPr lvl="1" algn="just" rtl="0"/>
            <a:r>
              <a:rPr lang="en-CA" dirty="0" smtClean="0"/>
              <a:t>Depression or psychosis</a:t>
            </a:r>
          </a:p>
          <a:p>
            <a:pPr algn="just" rtl="0"/>
            <a:r>
              <a:rPr lang="en-CA" sz="2800" dirty="0" smtClean="0"/>
              <a:t> Possibly with a loss of self-esteem</a:t>
            </a:r>
          </a:p>
          <a:p>
            <a:pPr algn="just" rtl="0"/>
            <a:r>
              <a:rPr lang="en-CA" sz="2800" dirty="0" smtClean="0"/>
              <a:t>If causes of erectile dysfunction are completely psychological, the patient will continue to have nocturnal erections</a:t>
            </a:r>
          </a:p>
          <a:p>
            <a:pPr algn="just" rtl="0"/>
            <a:r>
              <a:rPr lang="en-CA" sz="2800" dirty="0" smtClean="0"/>
              <a:t>Men with psychogenic ED often lose interest in sex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4616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1129304"/>
              </p:ext>
            </p:extLst>
          </p:nvPr>
        </p:nvGraphicFramePr>
        <p:xfrm>
          <a:off x="0" y="-73025"/>
          <a:ext cx="9144000" cy="6908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891636">
                <a:tc>
                  <a:txBody>
                    <a:bodyPr/>
                    <a:lstStyle/>
                    <a:p>
                      <a:pPr algn="ctr"/>
                      <a:r>
                        <a:rPr lang="en-CA" sz="1800" dirty="0" smtClean="0"/>
                        <a:t>MEDICATIONS</a:t>
                      </a:r>
                      <a:r>
                        <a:rPr lang="en-CA" sz="1800" baseline="0" dirty="0" smtClean="0"/>
                        <a:t> ASSOCIATED WITH ED</a:t>
                      </a:r>
                      <a:endParaRPr lang="en-US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dirty="0" smtClean="0"/>
                        <a:t>ALTERNATE</a:t>
                      </a:r>
                      <a:r>
                        <a:rPr lang="en-CA" sz="1800" baseline="0" dirty="0" smtClean="0"/>
                        <a:t> SOLUTIONS</a:t>
                      </a:r>
                      <a:endParaRPr lang="en-US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dirty="0" smtClean="0"/>
                        <a:t>MEDICATIONS</a:t>
                      </a:r>
                      <a:r>
                        <a:rPr lang="en-CA" sz="1800" baseline="0" dirty="0" smtClean="0"/>
                        <a:t> ASSOCIATED WITH ED</a:t>
                      </a:r>
                      <a:endParaRPr lang="en-US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dirty="0" smtClean="0"/>
                        <a:t>ALTERNATE SOLUTIONS</a:t>
                      </a:r>
                      <a:endParaRPr lang="en-US" sz="1800" dirty="0"/>
                    </a:p>
                  </a:txBody>
                  <a:tcPr marT="45718" marB="45718"/>
                </a:tc>
              </a:tr>
              <a:tr h="365745">
                <a:tc gridSpan="2">
                  <a:txBody>
                    <a:bodyPr/>
                    <a:lstStyle/>
                    <a:p>
                      <a:pPr algn="l"/>
                      <a:r>
                        <a:rPr lang="en-CA" sz="1800" b="1" dirty="0" smtClean="0"/>
                        <a:t>Cardiovascular</a:t>
                      </a:r>
                      <a:endParaRPr lang="en-US" sz="1800" b="1" dirty="0"/>
                    </a:p>
                  </a:txBody>
                  <a:tcPr marT="45718" marB="45718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CA" sz="1800" b="1" dirty="0" smtClean="0"/>
                        <a:t>Antidepressants</a:t>
                      </a:r>
                      <a:endParaRPr lang="en-US" sz="1800" b="1" dirty="0"/>
                    </a:p>
                  </a:txBody>
                  <a:tcPr marT="45718" marB="45718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188672">
                <a:tc>
                  <a:txBody>
                    <a:bodyPr/>
                    <a:lstStyle/>
                    <a:p>
                      <a:pPr algn="l"/>
                      <a:r>
                        <a:rPr lang="en-CA" sz="1800" b="0" dirty="0" err="1" smtClean="0"/>
                        <a:t>Betablockers</a:t>
                      </a:r>
                      <a:r>
                        <a:rPr lang="en-CA" sz="1800" b="0" baseline="0" dirty="0" smtClean="0"/>
                        <a:t> </a:t>
                      </a:r>
                      <a:r>
                        <a:rPr lang="en-CA" sz="1800" b="0" baseline="0" dirty="0" err="1" smtClean="0"/>
                        <a:t>Hydralazine</a:t>
                      </a:r>
                      <a:r>
                        <a:rPr lang="en-CA" sz="1800" b="0" baseline="0" dirty="0" smtClean="0"/>
                        <a:t> Methyldopa        Alpha-blockers</a:t>
                      </a:r>
                      <a:endParaRPr lang="en-US" sz="1800" b="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800" dirty="0" smtClean="0"/>
                        <a:t>ACE inhibitors</a:t>
                      </a:r>
                    </a:p>
                    <a:p>
                      <a:pPr algn="l"/>
                      <a:r>
                        <a:rPr lang="en-CA" sz="1800" dirty="0" smtClean="0"/>
                        <a:t>ANG II inhibitors</a:t>
                      </a:r>
                    </a:p>
                    <a:p>
                      <a:pPr algn="l"/>
                      <a:r>
                        <a:rPr lang="en-CA" sz="1800" dirty="0" smtClean="0"/>
                        <a:t>Ca</a:t>
                      </a:r>
                      <a:r>
                        <a:rPr lang="en-CA" sz="1800" baseline="30000" dirty="0" smtClean="0"/>
                        <a:t>++</a:t>
                      </a:r>
                      <a:r>
                        <a:rPr lang="en-CA" sz="1800" baseline="0" dirty="0" smtClean="0"/>
                        <a:t> channel blockers</a:t>
                      </a:r>
                      <a:endParaRPr lang="en-US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800" dirty="0" smtClean="0"/>
                        <a:t>SSRI</a:t>
                      </a:r>
                    </a:p>
                    <a:p>
                      <a:pPr algn="l"/>
                      <a:r>
                        <a:rPr lang="en-CA" sz="1800" dirty="0" err="1" smtClean="0"/>
                        <a:t>Tricyclic</a:t>
                      </a:r>
                      <a:r>
                        <a:rPr lang="en-CA" sz="1800" baseline="0" dirty="0" smtClean="0"/>
                        <a:t>           antidepressant</a:t>
                      </a:r>
                    </a:p>
                    <a:p>
                      <a:pPr algn="l"/>
                      <a:r>
                        <a:rPr lang="en-CA" sz="1800" baseline="0" dirty="0" smtClean="0"/>
                        <a:t>MAOI</a:t>
                      </a:r>
                      <a:endParaRPr lang="en-US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800" dirty="0" err="1" smtClean="0"/>
                        <a:t>Buproprion</a:t>
                      </a:r>
                      <a:endParaRPr lang="en-CA" sz="1800" dirty="0" smtClean="0"/>
                    </a:p>
                    <a:p>
                      <a:pPr algn="l"/>
                      <a:r>
                        <a:rPr lang="en-CA" sz="1800" dirty="0" err="1" smtClean="0"/>
                        <a:t>Mirtazapine</a:t>
                      </a:r>
                      <a:endParaRPr lang="en-US" sz="1800" dirty="0"/>
                    </a:p>
                  </a:txBody>
                  <a:tcPr marT="45718" marB="45718"/>
                </a:tc>
              </a:tr>
              <a:tr h="365745">
                <a:tc gridSpan="2">
                  <a:txBody>
                    <a:bodyPr/>
                    <a:lstStyle/>
                    <a:p>
                      <a:pPr algn="l"/>
                      <a:r>
                        <a:rPr lang="en-CA" sz="1800" b="1" dirty="0" smtClean="0"/>
                        <a:t>Diuretics</a:t>
                      </a:r>
                      <a:endParaRPr lang="en-US" sz="1800" b="1" dirty="0"/>
                    </a:p>
                  </a:txBody>
                  <a:tcPr marT="45718" marB="45718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CA" sz="1800" b="1" dirty="0" smtClean="0"/>
                        <a:t>Antipsychotic</a:t>
                      </a:r>
                      <a:r>
                        <a:rPr lang="en-CA" sz="1800" b="1" baseline="0" dirty="0" smtClean="0"/>
                        <a:t> agents</a:t>
                      </a:r>
                      <a:endParaRPr lang="en-US" sz="1800" b="1" dirty="0"/>
                    </a:p>
                  </a:txBody>
                  <a:tcPr marT="45718" marB="45718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14363">
                <a:tc>
                  <a:txBody>
                    <a:bodyPr/>
                    <a:lstStyle/>
                    <a:p>
                      <a:pPr algn="l"/>
                      <a:r>
                        <a:rPr lang="en-CA" sz="1800" dirty="0" err="1" smtClean="0"/>
                        <a:t>Thiazide</a:t>
                      </a:r>
                      <a:r>
                        <a:rPr lang="en-CA" sz="1800" baseline="0" dirty="0" smtClean="0"/>
                        <a:t> diuretics</a:t>
                      </a:r>
                    </a:p>
                    <a:p>
                      <a:pPr algn="l"/>
                      <a:r>
                        <a:rPr lang="en-CA" sz="1800" baseline="0" dirty="0" err="1" smtClean="0"/>
                        <a:t>Spironolactone</a:t>
                      </a:r>
                      <a:endParaRPr lang="en-US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800" dirty="0" err="1" smtClean="0"/>
                        <a:t>Furosemide</a:t>
                      </a:r>
                      <a:r>
                        <a:rPr lang="en-CA" sz="1800" dirty="0" smtClean="0"/>
                        <a:t>      </a:t>
                      </a:r>
                    </a:p>
                    <a:p>
                      <a:pPr algn="l"/>
                      <a:r>
                        <a:rPr lang="en-CA" sz="1800" dirty="0" smtClean="0"/>
                        <a:t>(loop </a:t>
                      </a:r>
                      <a:r>
                        <a:rPr lang="en-CA" sz="1800" dirty="0" err="1" smtClean="0"/>
                        <a:t>diurectics</a:t>
                      </a:r>
                      <a:r>
                        <a:rPr lang="en-CA" sz="1800" dirty="0" smtClean="0"/>
                        <a:t>)</a:t>
                      </a:r>
                      <a:endParaRPr lang="en-US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800" dirty="0" smtClean="0"/>
                        <a:t>Conventional </a:t>
                      </a:r>
                      <a:r>
                        <a:rPr lang="en-CA" sz="1800" dirty="0" err="1" smtClean="0"/>
                        <a:t>neuroleptics</a:t>
                      </a:r>
                      <a:endParaRPr lang="en-CA" sz="1800" dirty="0" smtClean="0"/>
                    </a:p>
                    <a:p>
                      <a:pPr algn="l"/>
                      <a:r>
                        <a:rPr lang="en-CA" sz="1800" dirty="0" err="1" smtClean="0"/>
                        <a:t>Risperidone</a:t>
                      </a:r>
                      <a:endParaRPr lang="en-US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800" dirty="0" err="1" smtClean="0"/>
                        <a:t>Quetiapine</a:t>
                      </a:r>
                      <a:endParaRPr lang="en-CA" sz="1800" dirty="0" smtClean="0"/>
                    </a:p>
                    <a:p>
                      <a:pPr algn="l"/>
                      <a:r>
                        <a:rPr lang="en-CA" sz="1800" dirty="0" err="1" smtClean="0"/>
                        <a:t>Olanzapine</a:t>
                      </a:r>
                      <a:endParaRPr lang="en-US" sz="1800" dirty="0"/>
                    </a:p>
                  </a:txBody>
                  <a:tcPr marT="45718" marB="45718"/>
                </a:tc>
              </a:tr>
              <a:tr h="365745">
                <a:tc gridSpan="2">
                  <a:txBody>
                    <a:bodyPr/>
                    <a:lstStyle/>
                    <a:p>
                      <a:pPr algn="l"/>
                      <a:r>
                        <a:rPr lang="en-CA" sz="1800" b="1" dirty="0" smtClean="0"/>
                        <a:t>Hormone agents</a:t>
                      </a:r>
                      <a:endParaRPr lang="en-US" sz="1800" b="1" dirty="0"/>
                    </a:p>
                  </a:txBody>
                  <a:tcPr marT="45718" marB="45718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CA" sz="1800" b="1" dirty="0" err="1" smtClean="0"/>
                        <a:t>Gastroesophageal</a:t>
                      </a:r>
                      <a:r>
                        <a:rPr lang="en-CA" sz="1800" b="1" baseline="0" dirty="0" smtClean="0"/>
                        <a:t> reflux &amp; ulcers</a:t>
                      </a:r>
                      <a:endParaRPr lang="en-US" sz="1800" b="1" dirty="0"/>
                    </a:p>
                  </a:txBody>
                  <a:tcPr marT="45718" marB="45718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14363">
                <a:tc>
                  <a:txBody>
                    <a:bodyPr/>
                    <a:lstStyle/>
                    <a:p>
                      <a:pPr algn="l"/>
                      <a:r>
                        <a:rPr lang="en-CA" sz="1800" dirty="0" smtClean="0"/>
                        <a:t>Anti-androgens</a:t>
                      </a:r>
                      <a:r>
                        <a:rPr lang="en-CA" sz="1800" baseline="0" dirty="0" smtClean="0"/>
                        <a:t> (e.g. </a:t>
                      </a:r>
                      <a:r>
                        <a:rPr lang="en-CA" sz="1800" baseline="0" dirty="0" err="1" smtClean="0"/>
                        <a:t>cyproterone</a:t>
                      </a:r>
                      <a:r>
                        <a:rPr lang="en-CA" sz="1800" baseline="0" dirty="0" smtClean="0"/>
                        <a:t>)</a:t>
                      </a:r>
                    </a:p>
                    <a:p>
                      <a:pPr algn="l"/>
                      <a:r>
                        <a:rPr lang="en-CA" sz="1800" baseline="0" dirty="0" smtClean="0"/>
                        <a:t>Corticosteroids</a:t>
                      </a:r>
                      <a:endParaRPr lang="en-US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800" dirty="0" smtClean="0"/>
                        <a:t>Varies</a:t>
                      </a:r>
                      <a:r>
                        <a:rPr lang="en-CA" sz="1800" baseline="0" dirty="0" smtClean="0"/>
                        <a:t> depending on indication</a:t>
                      </a:r>
                      <a:endParaRPr lang="en-US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800" dirty="0" err="1" smtClean="0"/>
                        <a:t>Cimetidine</a:t>
                      </a:r>
                      <a:endParaRPr lang="en-US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800" dirty="0" smtClean="0"/>
                        <a:t>Other H2</a:t>
                      </a:r>
                      <a:r>
                        <a:rPr lang="en-CA" sz="1800" baseline="0" dirty="0" smtClean="0"/>
                        <a:t> antagonist or PPI</a:t>
                      </a:r>
                      <a:endParaRPr lang="en-US" sz="1800" dirty="0"/>
                    </a:p>
                  </a:txBody>
                  <a:tcPr marT="45718" marB="45718"/>
                </a:tc>
              </a:tr>
              <a:tr h="365745">
                <a:tc gridSpan="2">
                  <a:txBody>
                    <a:bodyPr/>
                    <a:lstStyle/>
                    <a:p>
                      <a:pPr algn="l"/>
                      <a:r>
                        <a:rPr lang="en-CA" sz="1800" b="1" dirty="0" err="1" smtClean="0"/>
                        <a:t>Antiparkinsonian</a:t>
                      </a:r>
                      <a:r>
                        <a:rPr lang="en-CA" sz="1800" b="1" dirty="0" smtClean="0"/>
                        <a:t> agents</a:t>
                      </a:r>
                      <a:endParaRPr lang="en-US" sz="1800" b="1" dirty="0"/>
                    </a:p>
                  </a:txBody>
                  <a:tcPr marT="45718" marB="45718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CA" sz="1800" b="1" dirty="0" smtClean="0"/>
                        <a:t>Anticonvulsants</a:t>
                      </a:r>
                      <a:endParaRPr lang="en-US" sz="1800" b="1" dirty="0"/>
                    </a:p>
                  </a:txBody>
                  <a:tcPr marT="45718" marB="45718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40054">
                <a:tc>
                  <a:txBody>
                    <a:bodyPr/>
                    <a:lstStyle/>
                    <a:p>
                      <a:pPr algn="l"/>
                      <a:r>
                        <a:rPr lang="en-CA" sz="1800" dirty="0" err="1" smtClean="0"/>
                        <a:t>Levodopa</a:t>
                      </a:r>
                      <a:endParaRPr lang="en-US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800" dirty="0" smtClean="0"/>
                        <a:t>At the neurologist’s discretion</a:t>
                      </a:r>
                      <a:endParaRPr lang="en-US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800" dirty="0" err="1" smtClean="0"/>
                        <a:t>Carbamazepine</a:t>
                      </a:r>
                      <a:endParaRPr lang="en-CA" sz="1800" dirty="0" smtClean="0"/>
                    </a:p>
                    <a:p>
                      <a:pPr algn="l"/>
                      <a:r>
                        <a:rPr lang="en-CA" sz="1800" dirty="0" err="1" smtClean="0"/>
                        <a:t>Phenytoin</a:t>
                      </a:r>
                      <a:endParaRPr lang="en-US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800" dirty="0" smtClean="0"/>
                        <a:t>At the</a:t>
                      </a:r>
                      <a:r>
                        <a:rPr lang="en-CA" sz="1800" baseline="0" dirty="0" smtClean="0"/>
                        <a:t> neurologist’s discretion</a:t>
                      </a:r>
                      <a:endParaRPr lang="en-US" sz="1800" dirty="0"/>
                    </a:p>
                  </a:txBody>
                  <a:tcPr marT="45718" marB="45718"/>
                </a:tc>
              </a:tr>
              <a:tr h="896729">
                <a:tc gridSpan="4">
                  <a:txBody>
                    <a:bodyPr/>
                    <a:lstStyle/>
                    <a:p>
                      <a:pPr algn="ctr" rtl="0"/>
                      <a:r>
                        <a:rPr lang="en-CA" sz="1800" b="1" dirty="0" smtClean="0"/>
                        <a:t>Miscellaneous:</a:t>
                      </a:r>
                    </a:p>
                    <a:p>
                      <a:pPr algn="l"/>
                      <a:r>
                        <a:rPr lang="en-CA" sz="1800" b="0" dirty="0" err="1" smtClean="0"/>
                        <a:t>Phenothiazine</a:t>
                      </a:r>
                      <a:r>
                        <a:rPr lang="en-CA" sz="1800" b="0" baseline="0" dirty="0" smtClean="0"/>
                        <a:t> </a:t>
                      </a:r>
                      <a:r>
                        <a:rPr lang="en-CA" sz="1800" b="0" baseline="0" dirty="0" err="1" smtClean="0"/>
                        <a:t>antiemetics</a:t>
                      </a:r>
                      <a:r>
                        <a:rPr lang="en-CA" sz="1800" b="0" baseline="0" dirty="0" smtClean="0"/>
                        <a:t>, </a:t>
                      </a:r>
                      <a:r>
                        <a:rPr lang="en-CA" sz="1800" b="0" baseline="0" dirty="0" err="1" smtClean="0"/>
                        <a:t>opioids</a:t>
                      </a:r>
                      <a:r>
                        <a:rPr lang="en-CA" sz="1800" b="0" baseline="0" dirty="0" smtClean="0"/>
                        <a:t> (chronic use), </a:t>
                      </a:r>
                      <a:r>
                        <a:rPr lang="en-CA" sz="1800" b="0" baseline="0" dirty="0" err="1" smtClean="0"/>
                        <a:t>d</a:t>
                      </a:r>
                      <a:r>
                        <a:rPr lang="en-CA" sz="1800" b="0" dirty="0" err="1" smtClean="0"/>
                        <a:t>igoxin</a:t>
                      </a:r>
                      <a:r>
                        <a:rPr lang="en-CA" sz="1800" b="0" dirty="0" smtClean="0"/>
                        <a:t>,</a:t>
                      </a:r>
                      <a:r>
                        <a:rPr lang="en-CA" sz="1800" b="0" baseline="0" dirty="0" smtClean="0"/>
                        <a:t> </a:t>
                      </a:r>
                      <a:r>
                        <a:rPr lang="en-CA" sz="1800" b="0" baseline="0" dirty="0" err="1" smtClean="0"/>
                        <a:t>ketoconazole</a:t>
                      </a:r>
                      <a:r>
                        <a:rPr lang="en-CA" sz="1800" b="0" baseline="0" dirty="0" smtClean="0"/>
                        <a:t>, lithium</a:t>
                      </a:r>
                      <a:endParaRPr lang="en-CA" sz="1800" b="1" dirty="0" smtClean="0"/>
                    </a:p>
                  </a:txBody>
                  <a:tcPr marT="45718" marB="45718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9208" name="TextBox 4"/>
          <p:cNvSpPr txBox="1">
            <a:spLocks noChangeArrowheads="1"/>
          </p:cNvSpPr>
          <p:nvPr/>
        </p:nvSpPr>
        <p:spPr bwMode="auto">
          <a:xfrm>
            <a:off x="0" y="6488113"/>
            <a:ext cx="93837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i="1">
                <a:solidFill>
                  <a:srgbClr val="FF0000"/>
                </a:solidFill>
              </a:rPr>
              <a:t>Drug-induced male sexual dysfunction.Pharmacist’s Letter/Prescriber’s Letter 2006; 22(9):220907.</a:t>
            </a:r>
          </a:p>
        </p:txBody>
      </p:sp>
    </p:spTree>
    <p:extLst>
      <p:ext uri="{BB962C8B-B14F-4D97-AF65-F5344CB8AC3E}">
        <p14:creationId xmlns:p14="http://schemas.microsoft.com/office/powerpoint/2010/main" val="62420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8329895"/>
              </p:ext>
            </p:extLst>
          </p:nvPr>
        </p:nvGraphicFramePr>
        <p:xfrm>
          <a:off x="914400" y="609600"/>
          <a:ext cx="7239000" cy="6012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590800"/>
                <a:gridCol w="2362200"/>
              </a:tblGrid>
              <a:tr h="891636">
                <a:tc gridSpan="3">
                  <a:txBody>
                    <a:bodyPr/>
                    <a:lstStyle/>
                    <a:p>
                      <a:pPr algn="ctr" rtl="0"/>
                      <a:r>
                        <a:rPr lang="en-CA" sz="3600" dirty="0" smtClean="0"/>
                        <a:t>MEDICATIONS</a:t>
                      </a:r>
                      <a:r>
                        <a:rPr lang="en-CA" sz="3600" baseline="0" dirty="0" smtClean="0"/>
                        <a:t> ASSOCIATED WITH ED</a:t>
                      </a:r>
                      <a:endParaRPr lang="en-US" sz="3600" dirty="0"/>
                    </a:p>
                  </a:txBody>
                  <a:tcPr marT="45718" marB="45718"/>
                </a:tc>
                <a:tc hMerge="1">
                  <a:txBody>
                    <a:bodyPr/>
                    <a:lstStyle/>
                    <a:p>
                      <a:pPr algn="l" rtl="0"/>
                      <a:endParaRPr lang="en-US" sz="1800" dirty="0"/>
                    </a:p>
                  </a:txBody>
                  <a:tcPr marT="45718" marB="45718"/>
                </a:tc>
                <a:tc hMerge="1">
                  <a:txBody>
                    <a:bodyPr/>
                    <a:lstStyle/>
                    <a:p>
                      <a:pPr algn="l" rtl="0"/>
                      <a:endParaRPr lang="en-US" sz="1800" dirty="0"/>
                    </a:p>
                  </a:txBody>
                  <a:tcPr marT="45718" marB="45718"/>
                </a:tc>
              </a:tr>
              <a:tr h="365745">
                <a:tc>
                  <a:txBody>
                    <a:bodyPr/>
                    <a:lstStyle/>
                    <a:p>
                      <a:pPr algn="l" rtl="0"/>
                      <a:r>
                        <a:rPr lang="en-CA" sz="2000" b="1" dirty="0" smtClean="0"/>
                        <a:t>Cardiovascular</a:t>
                      </a:r>
                      <a:endParaRPr lang="en-US" sz="2000" b="1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b="1" dirty="0" smtClean="0"/>
                        <a:t>Antidepressants</a:t>
                      </a:r>
                      <a:endParaRPr lang="en-US" sz="2000" b="1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b="1" dirty="0" smtClean="0"/>
                        <a:t>Hormone agents</a:t>
                      </a:r>
                      <a:endParaRPr lang="en-US" sz="2000" b="1" dirty="0"/>
                    </a:p>
                  </a:txBody>
                  <a:tcPr marT="45718" marB="45718"/>
                </a:tc>
              </a:tr>
              <a:tr h="1188672">
                <a:tc>
                  <a:txBody>
                    <a:bodyPr/>
                    <a:lstStyle/>
                    <a:p>
                      <a:pPr algn="l" rtl="0"/>
                      <a:r>
                        <a:rPr lang="en-CA" sz="2000" b="0" dirty="0" smtClean="0"/>
                        <a:t>Beta blockers</a:t>
                      </a:r>
                      <a:r>
                        <a:rPr lang="en-CA" sz="2000" b="0" baseline="0" dirty="0" smtClean="0"/>
                        <a:t> </a:t>
                      </a:r>
                      <a:r>
                        <a:rPr lang="en-CA" sz="2000" b="0" baseline="0" dirty="0" smtClean="0"/>
                        <a:t>Hydralazine Methyldopa        </a:t>
                      </a:r>
                      <a:r>
                        <a:rPr lang="en-CA" sz="2000" b="0" baseline="0" dirty="0" smtClean="0"/>
                        <a:t>Alpha-blockers</a:t>
                      </a:r>
                    </a:p>
                    <a:p>
                      <a:pPr algn="l" rtl="0"/>
                      <a:r>
                        <a:rPr lang="en-CA" sz="2000" b="0" baseline="0" dirty="0" smtClean="0"/>
                        <a:t>D</a:t>
                      </a:r>
                      <a:r>
                        <a:rPr lang="en-CA" sz="2000" b="0" dirty="0" smtClean="0"/>
                        <a:t>igoxin </a:t>
                      </a:r>
                      <a:r>
                        <a:rPr lang="en-CA" sz="2000" b="0" baseline="0" dirty="0" smtClean="0"/>
                        <a:t> </a:t>
                      </a:r>
                      <a:endParaRPr lang="en-US" sz="2000" b="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dirty="0" smtClean="0"/>
                        <a:t>SSRI</a:t>
                      </a:r>
                    </a:p>
                    <a:p>
                      <a:pPr algn="l" rtl="0"/>
                      <a:r>
                        <a:rPr lang="en-CA" sz="2000" dirty="0" smtClean="0"/>
                        <a:t>TCA</a:t>
                      </a:r>
                      <a:endParaRPr lang="en-CA" sz="2000" baseline="0" dirty="0" smtClean="0"/>
                    </a:p>
                    <a:p>
                      <a:pPr algn="l" rtl="0"/>
                      <a:r>
                        <a:rPr lang="en-CA" sz="2000" baseline="0" dirty="0" smtClean="0"/>
                        <a:t>MAOI</a:t>
                      </a:r>
                      <a:endParaRPr lang="en-US" sz="20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dirty="0" smtClean="0"/>
                        <a:t>Anti-androgens</a:t>
                      </a:r>
                      <a:r>
                        <a:rPr lang="en-CA" sz="2000" baseline="0" dirty="0" smtClean="0"/>
                        <a:t> </a:t>
                      </a:r>
                      <a:endParaRPr lang="en-CA" sz="2000" baseline="0" dirty="0" smtClean="0"/>
                    </a:p>
                    <a:p>
                      <a:pPr algn="l" rtl="0"/>
                      <a:r>
                        <a:rPr lang="en-CA" sz="2000" baseline="0" dirty="0" smtClean="0"/>
                        <a:t>Corticosteroids</a:t>
                      </a:r>
                      <a:endParaRPr lang="en-US" sz="2000" dirty="0"/>
                    </a:p>
                  </a:txBody>
                  <a:tcPr marT="45718" marB="45718"/>
                </a:tc>
              </a:tr>
              <a:tr h="365745">
                <a:tc>
                  <a:txBody>
                    <a:bodyPr/>
                    <a:lstStyle/>
                    <a:p>
                      <a:pPr algn="l" rtl="0"/>
                      <a:r>
                        <a:rPr lang="en-CA" sz="2000" b="1" dirty="0" smtClean="0"/>
                        <a:t>Diuretics</a:t>
                      </a:r>
                      <a:endParaRPr lang="en-US" sz="2000" b="1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b="1" dirty="0" smtClean="0"/>
                        <a:t>Antipsychotic</a:t>
                      </a:r>
                      <a:r>
                        <a:rPr lang="en-CA" sz="2000" b="1" baseline="0" dirty="0" smtClean="0"/>
                        <a:t> agents</a:t>
                      </a:r>
                      <a:endParaRPr lang="en-US" sz="2000" b="1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b="1" dirty="0" smtClean="0"/>
                        <a:t>GIT</a:t>
                      </a:r>
                      <a:endParaRPr lang="en-US" sz="2000" b="1" dirty="0"/>
                    </a:p>
                  </a:txBody>
                  <a:tcPr marT="45718" marB="45718"/>
                </a:tc>
              </a:tr>
              <a:tr h="914363">
                <a:tc>
                  <a:txBody>
                    <a:bodyPr/>
                    <a:lstStyle/>
                    <a:p>
                      <a:pPr algn="l" rtl="0"/>
                      <a:r>
                        <a:rPr lang="en-CA" sz="2000" dirty="0" err="1" smtClean="0"/>
                        <a:t>Thiazide</a:t>
                      </a:r>
                      <a:r>
                        <a:rPr lang="en-CA" sz="2000" baseline="0" dirty="0" smtClean="0"/>
                        <a:t> diuretics</a:t>
                      </a:r>
                    </a:p>
                    <a:p>
                      <a:pPr algn="l" rtl="0"/>
                      <a:r>
                        <a:rPr lang="en-CA" sz="2000" baseline="0" dirty="0" err="1" smtClean="0"/>
                        <a:t>Spironolactone</a:t>
                      </a:r>
                      <a:endParaRPr lang="en-US" sz="20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dirty="0" smtClean="0"/>
                        <a:t>Conventional </a:t>
                      </a:r>
                      <a:r>
                        <a:rPr lang="en-CA" sz="2000" dirty="0" err="1" smtClean="0"/>
                        <a:t>neuroleptics</a:t>
                      </a:r>
                      <a:endParaRPr lang="en-CA" sz="2000" dirty="0" smtClean="0"/>
                    </a:p>
                    <a:p>
                      <a:pPr algn="l" rtl="0"/>
                      <a:r>
                        <a:rPr lang="en-CA" sz="2000" dirty="0" err="1" smtClean="0"/>
                        <a:t>Risperidone</a:t>
                      </a:r>
                      <a:endParaRPr lang="en-US" sz="20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dirty="0" smtClean="0"/>
                        <a:t>Cimetidine</a:t>
                      </a:r>
                    </a:p>
                    <a:p>
                      <a:pPr algn="l" rtl="0"/>
                      <a:r>
                        <a:rPr lang="en-CA" sz="2000" b="0" baseline="0" dirty="0" err="1" smtClean="0"/>
                        <a:t>Antiemetics</a:t>
                      </a:r>
                      <a:r>
                        <a:rPr lang="en-CA" sz="2000" b="0" baseline="0" dirty="0" smtClean="0"/>
                        <a:t>, </a:t>
                      </a:r>
                      <a:endParaRPr lang="en-US" sz="2000" dirty="0"/>
                    </a:p>
                  </a:txBody>
                  <a:tcPr marT="45718" marB="45718"/>
                </a:tc>
              </a:tr>
              <a:tr h="365745">
                <a:tc>
                  <a:txBody>
                    <a:bodyPr/>
                    <a:lstStyle/>
                    <a:p>
                      <a:pPr algn="l" rtl="0"/>
                      <a:r>
                        <a:rPr lang="en-CA" sz="2000" b="1" dirty="0" err="1" smtClean="0"/>
                        <a:t>Antiparkinsonian</a:t>
                      </a:r>
                      <a:r>
                        <a:rPr lang="en-CA" sz="2000" b="1" dirty="0" smtClean="0"/>
                        <a:t> </a:t>
                      </a:r>
                      <a:endParaRPr lang="en-US" sz="2000" b="1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b="1" dirty="0" smtClean="0"/>
                        <a:t>Anticonvulsants</a:t>
                      </a:r>
                      <a:endParaRPr lang="en-US" sz="2000" b="1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b="1" dirty="0" smtClean="0"/>
                        <a:t>Miscellaneous:</a:t>
                      </a:r>
                    </a:p>
                  </a:txBody>
                  <a:tcPr marT="45718" marB="45718"/>
                </a:tc>
              </a:tr>
              <a:tr h="914363">
                <a:tc>
                  <a:txBody>
                    <a:bodyPr/>
                    <a:lstStyle/>
                    <a:p>
                      <a:pPr algn="l" rtl="0"/>
                      <a:r>
                        <a:rPr lang="en-CA" sz="2000" dirty="0" err="1" smtClean="0"/>
                        <a:t>Levodopa</a:t>
                      </a:r>
                      <a:endParaRPr lang="en-US" sz="20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dirty="0" err="1" smtClean="0"/>
                        <a:t>Carbamazepine</a:t>
                      </a:r>
                      <a:endParaRPr lang="en-CA" sz="2000" dirty="0" smtClean="0"/>
                    </a:p>
                    <a:p>
                      <a:pPr algn="l" rtl="0"/>
                      <a:r>
                        <a:rPr lang="en-CA" sz="2000" dirty="0" err="1" smtClean="0"/>
                        <a:t>Phenytoin</a:t>
                      </a:r>
                      <a:endParaRPr lang="en-US" sz="20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000" b="0" baseline="0" dirty="0" smtClean="0"/>
                        <a:t>lithium</a:t>
                      </a:r>
                      <a:endParaRPr lang="en-CA" sz="2000" b="1" dirty="0" smtClean="0"/>
                    </a:p>
                    <a:p>
                      <a:pPr algn="l" rtl="0"/>
                      <a:r>
                        <a:rPr lang="en-CA" sz="2000" b="0" dirty="0" smtClean="0"/>
                        <a:t>Phenothiazine</a:t>
                      </a:r>
                      <a:r>
                        <a:rPr lang="en-CA" sz="2000" b="0" baseline="0" dirty="0" smtClean="0"/>
                        <a:t> </a:t>
                      </a:r>
                    </a:p>
                    <a:p>
                      <a:pPr algn="l" rtl="0"/>
                      <a:r>
                        <a:rPr lang="en-CA" sz="2000" b="0" baseline="0" dirty="0" smtClean="0"/>
                        <a:t>opioids (chronic use), ketoconazole</a:t>
                      </a:r>
                      <a:endParaRPr lang="en-US" sz="2000" dirty="0"/>
                    </a:p>
                  </a:txBody>
                  <a:tcPr marT="45718" marB="45718"/>
                </a:tc>
              </a:tr>
            </a:tbl>
          </a:graphicData>
        </a:graphic>
      </p:graphicFrame>
      <p:sp>
        <p:nvSpPr>
          <p:cNvPr id="49208" name="TextBox 4"/>
          <p:cNvSpPr txBox="1">
            <a:spLocks noChangeArrowheads="1"/>
          </p:cNvSpPr>
          <p:nvPr/>
        </p:nvSpPr>
        <p:spPr bwMode="auto">
          <a:xfrm>
            <a:off x="0" y="6488113"/>
            <a:ext cx="93837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i="1" dirty="0">
                <a:solidFill>
                  <a:srgbClr val="FF0000"/>
                </a:solidFill>
              </a:rPr>
              <a:t>Drug-induced male sexual </a:t>
            </a:r>
            <a:r>
              <a:rPr lang="en-US" i="1" dirty="0" err="1">
                <a:solidFill>
                  <a:srgbClr val="FF0000"/>
                </a:solidFill>
              </a:rPr>
              <a:t>dysfunction.Pharmacist’s</a:t>
            </a:r>
            <a:r>
              <a:rPr lang="en-US" i="1" dirty="0">
                <a:solidFill>
                  <a:srgbClr val="FF0000"/>
                </a:solidFill>
              </a:rPr>
              <a:t> Letter/Prescriber’s Letter 2006; 22(9):220907.</a:t>
            </a:r>
          </a:p>
        </p:txBody>
      </p:sp>
    </p:spTree>
    <p:extLst>
      <p:ext uri="{BB962C8B-B14F-4D97-AF65-F5344CB8AC3E}">
        <p14:creationId xmlns:p14="http://schemas.microsoft.com/office/powerpoint/2010/main" val="384722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rgbClr val="C00000"/>
                </a:solidFill>
              </a:rPr>
              <a:t>Treatment Options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Autofit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CA" sz="2800" b="1" u="sng" dirty="0" smtClean="0"/>
              <a:t>PDE5 Inhibitors</a:t>
            </a:r>
          </a:p>
          <a:p>
            <a:pPr marL="834390" lvl="1" indent="-514350" algn="l" rtl="0"/>
            <a:r>
              <a:rPr lang="en-CA" dirty="0" err="1" smtClean="0"/>
              <a:t>Sildenafil</a:t>
            </a:r>
            <a:endParaRPr lang="en-CA" dirty="0" smtClean="0"/>
          </a:p>
          <a:p>
            <a:pPr marL="834390" lvl="1" indent="-514350" algn="l" rtl="0"/>
            <a:r>
              <a:rPr lang="en-CA" dirty="0" err="1" smtClean="0"/>
              <a:t>Varedenafil</a:t>
            </a:r>
            <a:endParaRPr lang="en-CA" dirty="0" smtClean="0"/>
          </a:p>
          <a:p>
            <a:pPr marL="834390" lvl="1" indent="-514350" algn="l" rtl="0"/>
            <a:r>
              <a:rPr lang="en-CA" dirty="0" err="1" smtClean="0"/>
              <a:t>Tadalafil</a:t>
            </a:r>
            <a:endParaRPr lang="en-CA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altLang="ar-SA" sz="2800" b="1" u="sng" dirty="0" smtClean="0"/>
              <a:t>Centrally Acting Oral Drugs</a:t>
            </a:r>
          </a:p>
          <a:p>
            <a:pPr marL="914400" lvl="1" indent="-514350" algn="l" rtl="0"/>
            <a:r>
              <a:rPr lang="en-US" altLang="ar-SA" dirty="0" err="1" smtClean="0"/>
              <a:t>Apomorphine</a:t>
            </a:r>
            <a:endParaRPr lang="en-CA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CA" sz="2800" b="1" u="sng" dirty="0" err="1"/>
              <a:t>Intraurethral</a:t>
            </a:r>
            <a:r>
              <a:rPr lang="en-CA" sz="2800" b="1" u="sng" dirty="0"/>
              <a:t> suppositories</a:t>
            </a:r>
          </a:p>
          <a:p>
            <a:pPr marL="834390" lvl="1" indent="-514350" algn="l" rtl="0"/>
            <a:r>
              <a:rPr lang="en-CA" dirty="0" err="1" smtClean="0"/>
              <a:t>Alprostadil</a:t>
            </a:r>
            <a:r>
              <a:rPr lang="en-CA" dirty="0" smtClean="0"/>
              <a:t>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CA" sz="2800" b="1" u="sng" dirty="0" err="1"/>
              <a:t>Intraurethal</a:t>
            </a:r>
            <a:r>
              <a:rPr lang="en-CA" sz="2800" b="1" u="sng" dirty="0"/>
              <a:t> gel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CA" sz="2800" b="1" u="sng" dirty="0"/>
              <a:t>Penile </a:t>
            </a:r>
            <a:r>
              <a:rPr lang="en-CA" sz="2800" b="1" u="sng" dirty="0" smtClean="0"/>
              <a:t>injections</a:t>
            </a:r>
            <a:endParaRPr lang="en-CA" sz="2800" b="1" u="sng" dirty="0"/>
          </a:p>
        </p:txBody>
      </p:sp>
    </p:spTree>
    <p:extLst>
      <p:ext uri="{BB962C8B-B14F-4D97-AF65-F5344CB8AC3E}">
        <p14:creationId xmlns:p14="http://schemas.microsoft.com/office/powerpoint/2010/main" val="51322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altLang="ar-SA" b="1" dirty="0" smtClean="0">
                <a:solidFill>
                  <a:srgbClr val="C00000"/>
                </a:solidFill>
              </a:rPr>
              <a:t>1. PDE5 Inhibitors</a:t>
            </a:r>
            <a:endParaRPr lang="en-US" altLang="ar-SA" b="1" dirty="0">
              <a:solidFill>
                <a:srgbClr val="C00000"/>
              </a:solidFill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305800" cy="4648200"/>
          </a:xfrm>
        </p:spPr>
        <p:txBody>
          <a:bodyPr>
            <a:normAutofit/>
          </a:bodyPr>
          <a:lstStyle/>
          <a:p>
            <a:pPr algn="just" rtl="0"/>
            <a:r>
              <a:rPr lang="en-US" sz="2800" dirty="0" smtClean="0"/>
              <a:t>NO in the corpus </a:t>
            </a:r>
            <a:r>
              <a:rPr lang="en-US" sz="2800" dirty="0" err="1" smtClean="0"/>
              <a:t>cavernosum</a:t>
            </a:r>
            <a:r>
              <a:rPr lang="en-US" sz="2800" dirty="0" smtClean="0"/>
              <a:t> of the penis binds to </a:t>
            </a:r>
            <a:r>
              <a:rPr lang="en-US" sz="2800" dirty="0" err="1" smtClean="0"/>
              <a:t>guanylate</a:t>
            </a:r>
            <a:r>
              <a:rPr lang="en-US" sz="2800" dirty="0" smtClean="0"/>
              <a:t> </a:t>
            </a:r>
            <a:r>
              <a:rPr lang="en-US" sz="2800" dirty="0" err="1" smtClean="0"/>
              <a:t>cyclase</a:t>
            </a:r>
            <a:r>
              <a:rPr lang="en-US" sz="2800" dirty="0" smtClean="0"/>
              <a:t> receptors, which results in increased levels of </a:t>
            </a:r>
            <a:r>
              <a:rPr lang="en-US" sz="2800" dirty="0" err="1" smtClean="0"/>
              <a:t>cGMP</a:t>
            </a:r>
            <a:r>
              <a:rPr lang="en-US" sz="2800" dirty="0" smtClean="0"/>
              <a:t>, leading to smooth muscle relaxation (</a:t>
            </a:r>
            <a:r>
              <a:rPr lang="en-US" sz="2800" dirty="0" err="1" smtClean="0"/>
              <a:t>vasodilation</a:t>
            </a:r>
            <a:r>
              <a:rPr lang="en-US" sz="2800" dirty="0" smtClean="0"/>
              <a:t>)</a:t>
            </a:r>
            <a:endParaRPr lang="en-US" altLang="ar-SA" sz="2800" dirty="0" smtClean="0"/>
          </a:p>
          <a:p>
            <a:pPr algn="just" rtl="0"/>
            <a:r>
              <a:rPr lang="en-US" altLang="ar-SA" sz="2800" dirty="0" smtClean="0"/>
              <a:t>Men </a:t>
            </a:r>
            <a:r>
              <a:rPr lang="en-US" altLang="ar-SA" sz="2800" dirty="0"/>
              <a:t>who have erectile dysfunction often produce insufficient amounts of NO</a:t>
            </a:r>
            <a:r>
              <a:rPr lang="en-US" altLang="ar-SA" sz="2800" dirty="0" smtClean="0"/>
              <a:t>.</a:t>
            </a:r>
          </a:p>
          <a:p>
            <a:pPr algn="just" rtl="0"/>
            <a:r>
              <a:rPr lang="en-US" altLang="ar-SA" sz="2800" dirty="0" smtClean="0"/>
              <a:t>The </a:t>
            </a:r>
            <a:r>
              <a:rPr lang="en-US" altLang="ar-SA" sz="2800" dirty="0"/>
              <a:t>small </a:t>
            </a:r>
            <a:r>
              <a:rPr lang="en-US" altLang="ar-SA" sz="2800" dirty="0" smtClean="0"/>
              <a:t>amount  </a:t>
            </a:r>
            <a:r>
              <a:rPr lang="en-US" altLang="ar-SA" sz="2800" dirty="0"/>
              <a:t>of </a:t>
            </a:r>
            <a:r>
              <a:rPr lang="en-US" altLang="ar-SA" sz="2800" dirty="0" smtClean="0"/>
              <a:t>cGMP produced is </a:t>
            </a:r>
            <a:r>
              <a:rPr lang="en-US" altLang="ar-SA" sz="2800" dirty="0"/>
              <a:t>being broken down at the same rate, so they cannot maintain an erection. </a:t>
            </a:r>
            <a:endParaRPr lang="en-US" altLang="ar-SA" sz="2800" dirty="0" smtClean="0"/>
          </a:p>
        </p:txBody>
      </p:sp>
    </p:spTree>
    <p:extLst>
      <p:ext uri="{BB962C8B-B14F-4D97-AF65-F5344CB8AC3E}">
        <p14:creationId xmlns:p14="http://schemas.microsoft.com/office/powerpoint/2010/main" val="8939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</TotalTime>
  <Words>1071</Words>
  <Application>Microsoft Office PowerPoint</Application>
  <PresentationFormat>On-screen Show (4:3)</PresentationFormat>
  <Paragraphs>190</Paragraphs>
  <Slides>25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Treatment of Erectile Dysfunction</vt:lpstr>
      <vt:lpstr> Erectile Dysfunction</vt:lpstr>
      <vt:lpstr>Erectile Dysfunction</vt:lpstr>
      <vt:lpstr>1. Main Organic Causes</vt:lpstr>
      <vt:lpstr>2. Psychogenic Origin</vt:lpstr>
      <vt:lpstr>PowerPoint Presentation</vt:lpstr>
      <vt:lpstr>PowerPoint Presentation</vt:lpstr>
      <vt:lpstr>Treatment Options</vt:lpstr>
      <vt:lpstr>1. PDE5 Inhibitors</vt:lpstr>
      <vt:lpstr>PowerPoint Presentation</vt:lpstr>
      <vt:lpstr>The figure below shows the mechanism of action of Viagra, and the other PDE5 inhibitors, on the nitric oxide cycle.</vt:lpstr>
      <vt:lpstr>PowerPoint Presentation</vt:lpstr>
      <vt:lpstr>PowerPoint Presentation</vt:lpstr>
      <vt:lpstr>Viagra for women…</vt:lpstr>
      <vt:lpstr>2. Centrally Acting Oral Drugs</vt:lpstr>
      <vt:lpstr>3. Intraurethral Suppository</vt:lpstr>
      <vt:lpstr>MUSE® Injector</vt:lpstr>
      <vt:lpstr>PowerPoint Presentation</vt:lpstr>
      <vt:lpstr>4. Intraurethal Gels</vt:lpstr>
      <vt:lpstr>5. Penile Injections</vt:lpstr>
      <vt:lpstr> Alprostadil (Caverject)</vt:lpstr>
      <vt:lpstr>PowerPoint Presentation</vt:lpstr>
      <vt:lpstr>PowerPoint Presentation</vt:lpstr>
      <vt:lpstr>PowerPoint Presentation</vt:lpstr>
      <vt:lpstr>PowerPoint Presentation</vt:lpstr>
    </vt:vector>
  </TitlesOfParts>
  <Company>Taché Pharmacy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Haneen Mohammad</cp:lastModifiedBy>
  <cp:revision>62</cp:revision>
  <dcterms:created xsi:type="dcterms:W3CDTF">2012-05-07T14:31:58Z</dcterms:created>
  <dcterms:modified xsi:type="dcterms:W3CDTF">2015-11-15T09:57:44Z</dcterms:modified>
</cp:coreProperties>
</file>